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0" r:id="rId1"/>
  </p:sldMasterIdLst>
  <p:notesMasterIdLst>
    <p:notesMasterId r:id="rId4"/>
  </p:notes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6BC2E"/>
    <a:srgbClr val="49C9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9"/>
    <p:restoredTop sz="94613"/>
  </p:normalViewPr>
  <p:slideViewPr>
    <p:cSldViewPr snapToGrid="0" snapToObjects="1">
      <p:cViewPr varScale="1">
        <p:scale>
          <a:sx n="140" d="100"/>
          <a:sy n="140" d="100"/>
        </p:scale>
        <p:origin x="232" y="11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10.tiff>
</file>

<file path=ppt/media/image11.tiff>
</file>

<file path=ppt/media/image2.tiff>
</file>

<file path=ppt/media/image3.png>
</file>

<file path=ppt/media/image7.pn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96C257-40EA-E246-ACDF-A83623727756}" type="datetimeFigureOut">
              <a:rPr lang="en-US" smtClean="0"/>
              <a:t>9/30/16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5DBEECA-BF2F-9D40-8CC7-E221E48A93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5DBEECA-BF2F-9D40-8CC7-E221E48A93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48404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1234068" cy="365125"/>
          </a:xfrm>
        </p:spPr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859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07EF6F-51E9-FE41-8C8B-CAF4B1EAAF40}" type="datetime1">
              <a:rPr lang="en-GB" smtClean="0"/>
              <a:t>30/09/2016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324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621C2C-8266-914C-A5A6-AE7D9F821CA2}" type="datetime1">
              <a:rPr lang="en-GB" smtClean="0"/>
              <a:t>30/09/2016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1402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0" y="6492874"/>
            <a:ext cx="1234068" cy="365125"/>
          </a:xfrm>
        </p:spPr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15513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B8808C-6580-074A-BA47-DA5919A4303B}" type="datetime1">
              <a:rPr lang="en-GB" smtClean="0"/>
              <a:t>30/09/2016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887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F87FFB-1123-EA41-87B1-C2F478A080B5}" type="datetime1">
              <a:rPr lang="en-GB" smtClean="0"/>
              <a:t>30/09/2016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9610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73D3F0-0BEA-E44F-80D2-4805B50E717C}" type="datetime1">
              <a:rPr lang="en-GB" smtClean="0"/>
              <a:t>30/09/2016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7282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095479-FCDE-C14F-8C6A-2B65311084A4}" type="datetime1">
              <a:rPr lang="en-GB" smtClean="0"/>
              <a:t>30/09/2016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9728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CA7A32-DA35-A443-81B4-15A1E00AAAB1}" type="datetime1">
              <a:rPr lang="en-GB" smtClean="0"/>
              <a:t>30/09/2016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272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E75A8B-7F5B-5E4B-82F7-F5F666787AFE}" type="datetime1">
              <a:rPr lang="en-GB" smtClean="0"/>
              <a:t>30/09/2016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21947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310918-C2C4-CC48-B8BC-A75825571B21}" type="datetime1">
              <a:rPr lang="en-GB" smtClean="0"/>
              <a:t>30/09/2016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328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E25EC9-E7C9-804F-83FC-DE1E874F3A61}" type="datetime1">
              <a:rPr lang="en-GB" smtClean="0"/>
              <a:t>30/09/2016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 smtClean="0"/>
              <a:t>CHEP 2015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CA71ED-99D3-C642-8069-91F1A33B3EC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481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tiff"/><Relationship Id="rId5" Type="http://schemas.openxmlformats.org/officeDocument/2006/relationships/image" Target="../media/image3.png"/><Relationship Id="rId6" Type="http://schemas.openxmlformats.org/officeDocument/2006/relationships/image" Target="../media/image4.emf"/><Relationship Id="rId7" Type="http://schemas.openxmlformats.org/officeDocument/2006/relationships/image" Target="../media/image5.em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tiff"/><Relationship Id="rId5" Type="http://schemas.openxmlformats.org/officeDocument/2006/relationships/image" Target="../media/image9.emf"/><Relationship Id="rId6" Type="http://schemas.openxmlformats.org/officeDocument/2006/relationships/image" Target="../media/image10.tiff"/><Relationship Id="rId7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199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911225" eaLnBrk="0" hangingPunct="0"/>
            <a:r>
              <a:rPr lang="en-US" sz="2400" b="1" dirty="0" err="1">
                <a:latin typeface="Arial" charset="0"/>
                <a:ea typeface="Arial" charset="0"/>
                <a:cs typeface="Arial" charset="0"/>
              </a:rPr>
              <a:t>Microservices</a:t>
            </a:r>
            <a:r>
              <a:rPr lang="en-US" sz="2400" b="1" dirty="0">
                <a:latin typeface="Arial" charset="0"/>
                <a:ea typeface="Arial" charset="0"/>
                <a:cs typeface="Arial" charset="0"/>
              </a:rPr>
              <a:t> for Systematic Profiling and Monitoring of the Refactoring</a:t>
            </a:r>
            <a:endParaRPr lang="en-GB" sz="2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813" y="533663"/>
            <a:ext cx="2015359" cy="503840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-602373" y="456200"/>
            <a:ext cx="12191999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eaLnBrk="0" hangingPunct="0">
              <a:spcBef>
                <a:spcPct val="20000"/>
              </a:spcBef>
            </a:pPr>
            <a:r>
              <a:rPr lang="en-GB" sz="1400" b="1" dirty="0" smtClean="0">
                <a:latin typeface="Arial" charset="0"/>
                <a:ea typeface="Arial" charset="0"/>
                <a:cs typeface="Arial" charset="0"/>
              </a:rPr>
              <a:t>Alexander Mazurov, Ben Couturier</a:t>
            </a:r>
            <a:endParaRPr lang="en-GB" sz="1400" b="1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987252" y="428687"/>
            <a:ext cx="908238" cy="605492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271337" y="1142479"/>
            <a:ext cx="3514279" cy="440120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sz="1400" b="1" dirty="0" smtClean="0">
                <a:latin typeface="+mn-lt"/>
              </a:rPr>
              <a:t>LHCb</a:t>
            </a:r>
            <a:r>
              <a:rPr lang="en-US" sz="1400" dirty="0" smtClean="0">
                <a:latin typeface="+mn-lt"/>
              </a:rPr>
              <a:t> </a:t>
            </a:r>
            <a:r>
              <a:rPr lang="en-US" sz="1400" b="1" dirty="0" smtClean="0">
                <a:latin typeface="+mn-lt"/>
              </a:rPr>
              <a:t>P</a:t>
            </a:r>
            <a:r>
              <a:rPr lang="en-US" sz="1400" dirty="0" smtClean="0">
                <a:latin typeface="+mn-lt"/>
              </a:rPr>
              <a:t>erformance and </a:t>
            </a:r>
            <a:r>
              <a:rPr lang="en-US" sz="1400" b="1" dirty="0" smtClean="0">
                <a:latin typeface="+mn-lt"/>
              </a:rPr>
              <a:t>R</a:t>
            </a:r>
            <a:r>
              <a:rPr lang="en-US" sz="1400" dirty="0" smtClean="0">
                <a:latin typeface="+mn-lt"/>
              </a:rPr>
              <a:t>egression Tests (</a:t>
            </a:r>
            <a:r>
              <a:rPr lang="en-US" sz="1400" b="1" dirty="0" smtClean="0">
                <a:latin typeface="+mn-lt"/>
              </a:rPr>
              <a:t>LHCbPR</a:t>
            </a:r>
            <a:r>
              <a:rPr lang="en-US" sz="1400" dirty="0" smtClean="0">
                <a:latin typeface="+mn-lt"/>
              </a:rPr>
              <a:t>) -  systematize profiling that helps developers to evaluate how their recent </a:t>
            </a:r>
            <a:r>
              <a:rPr lang="en-US" sz="1400" b="1" dirty="0" smtClean="0">
                <a:latin typeface="+mn-lt"/>
              </a:rPr>
              <a:t>code changes </a:t>
            </a:r>
            <a:r>
              <a:rPr lang="en-US" sz="1400" dirty="0" smtClean="0">
                <a:latin typeface="+mn-lt"/>
              </a:rPr>
              <a:t>behave in provided test cases for </a:t>
            </a:r>
            <a:r>
              <a:rPr lang="en-US" sz="1400" b="1" dirty="0" smtClean="0">
                <a:latin typeface="+mn-lt"/>
              </a:rPr>
              <a:t>different setup environments</a:t>
            </a:r>
            <a:r>
              <a:rPr lang="en-US" sz="1400" dirty="0" smtClean="0">
                <a:latin typeface="+mn-lt"/>
              </a:rPr>
              <a:t>.</a:t>
            </a:r>
          </a:p>
          <a:p>
            <a:endParaRPr lang="en-US" sz="1400" dirty="0" smtClean="0">
              <a:latin typeface="+mn-lt"/>
            </a:endParaRPr>
          </a:p>
          <a:p>
            <a:r>
              <a:rPr lang="en-US" sz="1400" b="1" dirty="0" smtClean="0">
                <a:latin typeface="+mn-lt"/>
              </a:rPr>
              <a:t>Main use cases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Physics performance</a:t>
            </a:r>
          </a:p>
          <a:p>
            <a:pPr marL="360000" lvl="3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Histogram comparison</a:t>
            </a:r>
          </a:p>
          <a:p>
            <a:pPr marL="360000" lvl="3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Trend analysis for selected attribute.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Monitor regression in memory and CPU consumption</a:t>
            </a:r>
          </a:p>
          <a:p>
            <a:endParaRPr lang="en-US" sz="1400" dirty="0" smtClean="0">
              <a:latin typeface="+mn-lt"/>
            </a:endParaRPr>
          </a:p>
          <a:p>
            <a:r>
              <a:rPr lang="en-US" sz="1400" b="1" dirty="0" smtClean="0">
                <a:latin typeface="+mn-lt"/>
              </a:rPr>
              <a:t>Possible setup environments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Versions of application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Compiler versions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Operating Systems (SLC6, CentOS7)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Architecture (x86_64, x86)</a:t>
            </a:r>
          </a:p>
          <a:p>
            <a:pPr marL="216000" indent="-180000">
              <a:buFont typeface="Arial" charset="0"/>
              <a:buChar char="•"/>
            </a:pPr>
            <a:r>
              <a:rPr lang="en-US" sz="1400" dirty="0" smtClean="0">
                <a:latin typeface="+mn-lt"/>
              </a:rPr>
              <a:t>Build system (CMT or CMake)</a:t>
            </a:r>
          </a:p>
          <a:p>
            <a:pPr marL="457200" indent="-457200">
              <a:buFont typeface="Arial" charset="0"/>
              <a:buChar char="•"/>
            </a:pPr>
            <a:endParaRPr lang="en-US" sz="1400" dirty="0" smtClean="0">
              <a:latin typeface="+mn-lt"/>
            </a:endParaRPr>
          </a:p>
        </p:txBody>
      </p:sp>
      <p:graphicFrame>
        <p:nvGraphicFramePr>
          <p:cNvPr id="18" name="Table 1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918079"/>
              </p:ext>
            </p:extLst>
          </p:nvPr>
        </p:nvGraphicFramePr>
        <p:xfrm>
          <a:off x="1031907" y="16843342"/>
          <a:ext cx="9355611" cy="3627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3758951"/>
                <a:gridCol w="2663549"/>
                <a:gridCol w="2933111"/>
              </a:tblGrid>
              <a:tr h="387843">
                <a:tc>
                  <a:txBody>
                    <a:bodyPr/>
                    <a:lstStyle/>
                    <a:p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Geant</a:t>
                      </a:r>
                      <a:r>
                        <a:rPr lang="en-US" sz="2800" baseline="0" dirty="0" smtClean="0"/>
                        <a:t> v96r4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Geant v10r2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CMT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CMake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SLC6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CentOS7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X86_64 optimized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  <a:tr h="387843">
                <a:tc>
                  <a:txBody>
                    <a:bodyPr/>
                    <a:lstStyle/>
                    <a:p>
                      <a:pPr algn="r"/>
                      <a:r>
                        <a:rPr lang="en-US" sz="2800" dirty="0" smtClean="0"/>
                        <a:t>X86_64 debug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x</a:t>
                      </a:r>
                      <a:endParaRPr lang="en-US" sz="28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6" name="TextBox 25"/>
          <p:cNvSpPr txBox="1"/>
          <p:nvPr/>
        </p:nvSpPr>
        <p:spPr>
          <a:xfrm>
            <a:off x="3837447" y="1142479"/>
            <a:ext cx="8056780" cy="738664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marL="216000" indent="-1800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1400" b="1" dirty="0" smtClean="0"/>
              <a:t>LHCbPR</a:t>
            </a:r>
            <a:r>
              <a:rPr lang="en-US" sz="1400" dirty="0" smtClean="0"/>
              <a:t> not coupled to the LHCb software stack and can be </a:t>
            </a:r>
            <a:r>
              <a:rPr lang="en-US" sz="1400" b="1" dirty="0" smtClean="0"/>
              <a:t>adapted for other experiments and projects</a:t>
            </a:r>
          </a:p>
          <a:p>
            <a:pPr marL="216000" indent="-1800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kumimoji="0" lang="en-US" sz="1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We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 are working on extending repository of </a:t>
            </a:r>
            <a:r>
              <a:rPr kumimoji="0" lang="en-US" sz="1400" b="1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web components </a:t>
            </a:r>
            <a:r>
              <a:rPr kumimoji="0" lang="en-US" sz="1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</a:rPr>
              <a:t>and  analysis modules for web frontend.</a:t>
            </a:r>
          </a:p>
          <a:p>
            <a:pPr marL="216000" indent="-180000" eaLnBrk="0" fontAlgn="base" hangingPunct="0">
              <a:spcBef>
                <a:spcPct val="0"/>
              </a:spcBef>
              <a:spcAft>
                <a:spcPct val="0"/>
              </a:spcAft>
              <a:buFont typeface="Arial" charset="0"/>
              <a:buChar char="•"/>
            </a:pPr>
            <a:r>
              <a:rPr lang="en-US" sz="1400" dirty="0" smtClean="0"/>
              <a:t>Easy to develop </a:t>
            </a:r>
            <a:r>
              <a:rPr lang="en-US" sz="1400" b="1" dirty="0" smtClean="0"/>
              <a:t>new clients </a:t>
            </a:r>
            <a:r>
              <a:rPr lang="en-US" sz="1400" dirty="0" smtClean="0"/>
              <a:t>for API service.</a:t>
            </a:r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1080" y="37235067"/>
            <a:ext cx="6172200" cy="5480979"/>
          </a:xfrm>
          <a:prstGeom prst="rect">
            <a:avLst/>
          </a:prstGeom>
        </p:spPr>
      </p:pic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DE" dirty="0" smtClean="0"/>
              <a:t>CHEP 2016</a:t>
            </a:r>
            <a:endParaRPr lang="en-US" dirty="0"/>
          </a:p>
        </p:txBody>
      </p:sp>
      <p:sp>
        <p:nvSpPr>
          <p:cNvPr id="30" name="Slide Number Placeholder 2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DCA71ED-99D3-C642-8069-91F1A33B3ECB}" type="slidenum">
              <a:rPr lang="en-US" smtClean="0"/>
              <a:t>1</a:t>
            </a:fld>
            <a:endParaRPr lang="en-US" dirty="0"/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37447" y="2009757"/>
            <a:ext cx="5022686" cy="3237336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86258" y="1952798"/>
            <a:ext cx="2969118" cy="4269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749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20000"/>
            <a:lumOff val="8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8205649" y="0"/>
            <a:ext cx="3986351" cy="6858000"/>
          </a:xfrm>
          <a:prstGeom prst="rect">
            <a:avLst/>
          </a:prstGeom>
          <a:solidFill>
            <a:srgbClr val="E6BC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77861" y="89209"/>
            <a:ext cx="150554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charset="0"/>
              </a:rPr>
              <a:t>Deployment</a:t>
            </a:r>
            <a:endParaRPr lang="en-US" dirty="0"/>
          </a:p>
        </p:txBody>
      </p:sp>
      <p:pic>
        <p:nvPicPr>
          <p:cNvPr id="25" name="Picture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06739" y="763895"/>
            <a:ext cx="3731515" cy="1875228"/>
          </a:xfrm>
          <a:prstGeom prst="rect">
            <a:avLst/>
          </a:prstGeom>
        </p:spPr>
      </p:pic>
      <p:sp>
        <p:nvSpPr>
          <p:cNvPr id="26" name="Rectangle 25"/>
          <p:cNvSpPr/>
          <p:nvPr/>
        </p:nvSpPr>
        <p:spPr>
          <a:xfrm>
            <a:off x="8290068" y="161438"/>
            <a:ext cx="17322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charset="0"/>
              </a:rPr>
              <a:t>Web Frontend</a:t>
            </a:r>
            <a:endParaRPr lang="en-US" dirty="0"/>
          </a:p>
        </p:txBody>
      </p:sp>
      <p:pic>
        <p:nvPicPr>
          <p:cNvPr id="27" name="Picture 2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30500" y="28633511"/>
            <a:ext cx="5177276" cy="6112026"/>
          </a:xfrm>
          <a:prstGeom prst="rect">
            <a:avLst/>
          </a:prstGeom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06739" y="2736042"/>
            <a:ext cx="3038606" cy="3591081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94775" y="4601736"/>
            <a:ext cx="2310874" cy="2256264"/>
          </a:xfrm>
          <a:prstGeom prst="rect">
            <a:avLst/>
          </a:prstGeom>
          <a:solidFill>
            <a:srgbClr val="E6BC2E"/>
          </a:solidFill>
          <a:ln w="12700">
            <a:noFill/>
          </a:ln>
        </p:spPr>
      </p:pic>
      <p:sp>
        <p:nvSpPr>
          <p:cNvPr id="37" name="Footer Placeholder 4"/>
          <p:cNvSpPr txBox="1">
            <a:spLocks/>
          </p:cNvSpPr>
          <p:nvPr/>
        </p:nvSpPr>
        <p:spPr>
          <a:xfrm>
            <a:off x="0" y="6492874"/>
            <a:ext cx="123406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CHEP 2016</a:t>
            </a:r>
            <a:endParaRPr lang="en-US" dirty="0"/>
          </a:p>
        </p:txBody>
      </p:sp>
      <p:sp>
        <p:nvSpPr>
          <p:cNvPr id="39" name="Slide Number Placeholder 29"/>
          <p:cNvSpPr>
            <a:spLocks noGrp="1"/>
          </p:cNvSpPr>
          <p:nvPr>
            <p:ph type="sldNum" sz="quarter" idx="12"/>
          </p:nvPr>
        </p:nvSpPr>
        <p:spPr>
          <a:xfrm>
            <a:off x="9448800" y="6492875"/>
            <a:ext cx="2743200" cy="365125"/>
          </a:xfrm>
        </p:spPr>
        <p:txBody>
          <a:bodyPr/>
          <a:lstStyle/>
          <a:p>
            <a:r>
              <a:rPr lang="en-US" dirty="0" smtClean="0"/>
              <a:t>2</a:t>
            </a:r>
            <a:endParaRPr lang="en-US" dirty="0"/>
          </a:p>
        </p:txBody>
      </p:sp>
      <p:pic>
        <p:nvPicPr>
          <p:cNvPr id="40" name="Pictur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195" y="438679"/>
            <a:ext cx="3344738" cy="4092903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3620430" y="1"/>
            <a:ext cx="4585219" cy="4601735"/>
          </a:xfrm>
          <a:prstGeom prst="rect">
            <a:avLst/>
          </a:prstGeom>
          <a:solidFill>
            <a:srgbClr val="49C9C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65822" y="688129"/>
            <a:ext cx="3737676" cy="3314688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3898291" y="89209"/>
            <a:ext cx="145424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 smtClean="0">
                <a:latin typeface="Arial" charset="0"/>
              </a:rPr>
              <a:t>API Service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66346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Feathered</Template>
  <TotalTime>192</TotalTime>
  <Words>171</Words>
  <Application>Microsoft Macintosh PowerPoint</Application>
  <PresentationFormat>Widescreen</PresentationFormat>
  <Paragraphs>47</Paragraphs>
  <Slides>2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Calibri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15.0026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Alexander Mazurov</dc:creator>
  <cp:lastModifiedBy>Alexander Mazurov</cp:lastModifiedBy>
  <cp:revision>17</cp:revision>
  <dcterms:created xsi:type="dcterms:W3CDTF">2016-09-30T09:03:59Z</dcterms:created>
  <dcterms:modified xsi:type="dcterms:W3CDTF">2016-09-30T12:16:40Z</dcterms:modified>
</cp:coreProperties>
</file>

<file path=docProps/thumbnail.jpeg>
</file>